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62" r:id="rId9"/>
    <p:sldId id="270" r:id="rId10"/>
    <p:sldId id="271" r:id="rId11"/>
    <p:sldId id="272" r:id="rId12"/>
    <p:sldId id="263" r:id="rId13"/>
    <p:sldId id="264" r:id="rId14"/>
    <p:sldId id="265" r:id="rId15"/>
    <p:sldId id="266" r:id="rId16"/>
    <p:sldId id="267" r:id="rId17"/>
    <p:sldId id="268" r:id="rId18"/>
  </p:sldIdLst>
  <p:sldSz cx="9144000" cy="5143500" type="screen16x9"/>
  <p:notesSz cx="6858000" cy="9144000"/>
  <p:embeddedFontLst>
    <p:embeddedFont>
      <p:font typeface="Lato" panose="020F0502020204030203" pitchFamily="34" charset="0"/>
      <p:regular r:id="rId20"/>
      <p:bold r:id="rId21"/>
      <p:italic r:id="rId22"/>
      <p:boldItalic r:id="rId23"/>
    </p:embeddedFont>
    <p:embeddedFont>
      <p:font typeface="Montserrat" pitchFamily="2" charset="77"/>
      <p:regular r:id="rId24"/>
      <p:bold r:id="rId25"/>
      <p:italic r:id="rId26"/>
      <p:boldItalic r:id="rId27"/>
    </p:embeddedFont>
    <p:embeddedFont>
      <p:font typeface="Roboto Mono" pitchFamily="49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70592193-31D7-FF4D-9C51-08A60A23A7AB}">
          <p14:sldIdLst>
            <p14:sldId id="256"/>
            <p14:sldId id="257"/>
            <p14:sldId id="258"/>
            <p14:sldId id="259"/>
            <p14:sldId id="260"/>
            <p14:sldId id="261"/>
            <p14:sldId id="269"/>
            <p14:sldId id="262"/>
            <p14:sldId id="270"/>
            <p14:sldId id="271"/>
            <p14:sldId id="272"/>
            <p14:sldId id="263"/>
            <p14:sldId id="264"/>
            <p14:sldId id="265"/>
            <p14:sldId id="266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7940DAA-7656-4692-BAA6-792505E7481C}">
  <a:tblStyle styleId="{17940DAA-7656-4692-BAA6-792505E7481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79"/>
    <p:restoredTop sz="80324"/>
  </p:normalViewPr>
  <p:slideViewPr>
    <p:cSldViewPr snapToGrid="0">
      <p:cViewPr varScale="1">
        <p:scale>
          <a:sx n="173" d="100"/>
          <a:sy n="173" d="100"/>
        </p:scale>
        <p:origin x="1296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>
          <a:extLst>
            <a:ext uri="{FF2B5EF4-FFF2-40B4-BE49-F238E27FC236}">
              <a16:creationId xmlns:a16="http://schemas.microsoft.com/office/drawing/2014/main" id="{EDA86BB6-F689-28A4-5333-6BD369F851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393704d36b_3_3:notes">
            <a:extLst>
              <a:ext uri="{FF2B5EF4-FFF2-40B4-BE49-F238E27FC236}">
                <a16:creationId xmlns:a16="http://schemas.microsoft.com/office/drawing/2014/main" id="{27C2103D-544E-10E0-AA2A-55444E0C843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393704d36b_3_3:notes">
            <a:extLst>
              <a:ext uri="{FF2B5EF4-FFF2-40B4-BE49-F238E27FC236}">
                <a16:creationId xmlns:a16="http://schemas.microsoft.com/office/drawing/2014/main" id="{9AD921EC-F9F1-9AA6-8EAA-08D20E662C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7238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>
          <a:extLst>
            <a:ext uri="{FF2B5EF4-FFF2-40B4-BE49-F238E27FC236}">
              <a16:creationId xmlns:a16="http://schemas.microsoft.com/office/drawing/2014/main" id="{C888FE34-871D-D09C-BFC6-5E680651E7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393704d36b_2_12:notes">
            <a:extLst>
              <a:ext uri="{FF2B5EF4-FFF2-40B4-BE49-F238E27FC236}">
                <a16:creationId xmlns:a16="http://schemas.microsoft.com/office/drawing/2014/main" id="{7B3D6B2C-EFBA-EFB1-ED38-29536EFF99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393704d36b_2_12:notes">
            <a:extLst>
              <a:ext uri="{FF2B5EF4-FFF2-40B4-BE49-F238E27FC236}">
                <a16:creationId xmlns:a16="http://schemas.microsoft.com/office/drawing/2014/main" id="{253855A7-AACE-D1A8-D894-E510120CFE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92555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393704d36b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393704d36b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393704d36b_3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393704d36b_3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393704d36b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393704d36b_2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393704d36b_2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393704d36b_2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150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393704d36b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393704d36b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as a service, empower companies and organizations to quickly get advertisements out there and in the world. Our product aims to streamline advertisement creation process by utilizing AI. 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393704d36b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393704d36b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Tech stack, traditional web interface connects to a python flask backend. We utilize docker to host our </a:t>
            </a:r>
            <a:r>
              <a:rPr lang="en-US" dirty="0" err="1"/>
              <a:t>postgres</a:t>
            </a:r>
            <a:r>
              <a:rPr lang="en-US" dirty="0"/>
              <a:t> database, making deployment and backing up of user data super easy. The flask backend utilizes our custom fast </a:t>
            </a:r>
            <a:r>
              <a:rPr lang="en-US" dirty="0" err="1"/>
              <a:t>api</a:t>
            </a:r>
            <a:r>
              <a:rPr lang="en-US" dirty="0"/>
              <a:t>, which is used to interact with the </a:t>
            </a:r>
            <a:r>
              <a:rPr lang="en-US" dirty="0" err="1"/>
              <a:t>Ollama</a:t>
            </a:r>
            <a:r>
              <a:rPr lang="en-US" dirty="0"/>
              <a:t> and OpenAI APIs for AI integration. 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393704d36b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393704d36b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User IDs assigned sequentially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Usernames required to be unique and non-empty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`</a:t>
            </a:r>
            <a:r>
              <a:rPr lang="en-US" dirty="0" err="1"/>
              <a:t>bytea</a:t>
            </a:r>
            <a:r>
              <a:rPr lang="en-US" dirty="0"/>
              <a:t>` means byte array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Salts are randomly generated in a cryptographically secure way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API keys are generated in the same way except they’re URL safe ”plain” text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393704d36b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393704d36b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David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393704d36b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393704d36b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Will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in our charts was generated during one of the first successful run of our prompt</a:t>
            </a:r>
          </a:p>
          <a:p>
            <a:r>
              <a:rPr lang="en-US" dirty="0"/>
              <a:t>Ofc it’s a simulation due to time limitation </a:t>
            </a:r>
          </a:p>
          <a:p>
            <a:r>
              <a:rPr lang="en-US" dirty="0"/>
              <a:t>It would be impossible to run ad campaigns</a:t>
            </a:r>
          </a:p>
          <a:p>
            <a:endParaRPr lang="en-US" dirty="0"/>
          </a:p>
          <a:p>
            <a:r>
              <a:rPr lang="en-US" dirty="0"/>
              <a:t>Data is based on high level information</a:t>
            </a:r>
          </a:p>
          <a:p>
            <a:r>
              <a:rPr lang="en-US" dirty="0"/>
              <a:t>Impressions, clicks , cost , cost per click</a:t>
            </a:r>
          </a:p>
          <a:p>
            <a:r>
              <a:rPr lang="en-US" dirty="0"/>
              <a:t>Important to Due to applications generating multiple ads its important to judge how the audiences response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9640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393704d36b_3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393704d36b_3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>
          <a:extLst>
            <a:ext uri="{FF2B5EF4-FFF2-40B4-BE49-F238E27FC236}">
              <a16:creationId xmlns:a16="http://schemas.microsoft.com/office/drawing/2014/main" id="{133E1547-26F1-CB49-49AB-4886924A2E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393704d36b_2_0:notes">
            <a:extLst>
              <a:ext uri="{FF2B5EF4-FFF2-40B4-BE49-F238E27FC236}">
                <a16:creationId xmlns:a16="http://schemas.microsoft.com/office/drawing/2014/main" id="{C5830E11-9C37-DDA0-9B95-FD51D77570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393704d36b_2_0:notes">
            <a:extLst>
              <a:ext uri="{FF2B5EF4-FFF2-40B4-BE49-F238E27FC236}">
                <a16:creationId xmlns:a16="http://schemas.microsoft.com/office/drawing/2014/main" id="{73789740-B7B8-AFBB-6C82-2CDFD7211C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3643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 Some AI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Git push –force</a:t>
            </a:r>
            <a:endParaRPr sz="1800"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EagleHacks 2025 – Daniel Kareh, William Murphy, William Ward, David West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>
          <a:extLst>
            <a:ext uri="{FF2B5EF4-FFF2-40B4-BE49-F238E27FC236}">
              <a16:creationId xmlns:a16="http://schemas.microsoft.com/office/drawing/2014/main" id="{2E1DE264-A97A-314E-F984-44FC8B9BEA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>
            <a:extLst>
              <a:ext uri="{FF2B5EF4-FFF2-40B4-BE49-F238E27FC236}">
                <a16:creationId xmlns:a16="http://schemas.microsoft.com/office/drawing/2014/main" id="{931A6FE7-70DA-5F96-E3EE-0DCD9266E4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Example Outputs</a:t>
            </a:r>
            <a:endParaRPr b="1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AE69C29-8ED8-48EF-A2A1-05A628E7B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41" y="1002768"/>
            <a:ext cx="5616718" cy="3541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44548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>
          <a:extLst>
            <a:ext uri="{FF2B5EF4-FFF2-40B4-BE49-F238E27FC236}">
              <a16:creationId xmlns:a16="http://schemas.microsoft.com/office/drawing/2014/main" id="{8C2F6E0D-C44C-EDE1-3DEE-CB421FAC3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2">
            <a:extLst>
              <a:ext uri="{FF2B5EF4-FFF2-40B4-BE49-F238E27FC236}">
                <a16:creationId xmlns:a16="http://schemas.microsoft.com/office/drawing/2014/main" id="{FA860288-76CD-BA39-AAF2-480D5BB4E7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Example Output 2</a:t>
            </a:r>
            <a:endParaRPr b="1"/>
          </a:p>
        </p:txBody>
      </p:sp>
      <p:pic>
        <p:nvPicPr>
          <p:cNvPr id="192" name="Google Shape;192;p22">
            <a:extLst>
              <a:ext uri="{FF2B5EF4-FFF2-40B4-BE49-F238E27FC236}">
                <a16:creationId xmlns:a16="http://schemas.microsoft.com/office/drawing/2014/main" id="{F40A2C5C-7504-33CB-021A-C77E071B26B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2150" y="991100"/>
            <a:ext cx="5599706" cy="3530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3764AB90-5BA6-DA09-E278-ED7484A001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2144" y="989628"/>
            <a:ext cx="5599229" cy="3530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524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Example Inputs</a:t>
            </a:r>
            <a:endParaRPr b="1"/>
          </a:p>
        </p:txBody>
      </p:sp>
      <p:sp>
        <p:nvSpPr>
          <p:cNvPr id="180" name="Google Shape;180;p20"/>
          <p:cNvSpPr txBox="1"/>
          <p:nvPr/>
        </p:nvSpPr>
        <p:spPr>
          <a:xfrm>
            <a:off x="1297500" y="1063400"/>
            <a:ext cx="55887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ato"/>
              <a:buChar char="●"/>
            </a:pPr>
            <a:r>
              <a:rPr lang="en" sz="2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Product: Coffee</a:t>
            </a:r>
            <a:endParaRPr sz="2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ato"/>
              <a:buChar char="●"/>
            </a:pPr>
            <a:r>
              <a:rPr lang="en" sz="2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Audience: Women, age 18 - 35</a:t>
            </a:r>
            <a:endParaRPr sz="2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ato"/>
              <a:buChar char="●"/>
            </a:pPr>
            <a:r>
              <a:rPr lang="en" sz="2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Goal: Awareness of health benefits</a:t>
            </a:r>
            <a:endParaRPr sz="2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Example Outputs</a:t>
            </a:r>
            <a:endParaRPr b="1"/>
          </a:p>
        </p:txBody>
      </p:sp>
      <p:pic>
        <p:nvPicPr>
          <p:cNvPr id="186" name="Google Shape;18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2150" y="991125"/>
            <a:ext cx="5599706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Example Output 2</a:t>
            </a:r>
            <a:endParaRPr b="1"/>
          </a:p>
        </p:txBody>
      </p:sp>
      <p:pic>
        <p:nvPicPr>
          <p:cNvPr id="192" name="Google Shape;19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2150" y="991100"/>
            <a:ext cx="5599706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Example Output 3</a:t>
            </a:r>
            <a:endParaRPr b="1"/>
          </a:p>
        </p:txBody>
      </p:sp>
      <p:pic>
        <p:nvPicPr>
          <p:cNvPr id="198" name="Google Shape;19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2150" y="974050"/>
            <a:ext cx="5599706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4BFD4-9BC6-AEDA-D895-4D16200C4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E3286B-25C3-69B3-0807-EE3BE58D0F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46050" indent="0" algn="ctr">
              <a:buNone/>
            </a:pPr>
            <a:r>
              <a:rPr lang="en-US" sz="2800" dirty="0"/>
              <a:t>Self Hosted Web Server</a:t>
            </a:r>
          </a:p>
          <a:p>
            <a:pPr marL="146050" indent="0" algn="ctr">
              <a:buNone/>
            </a:pPr>
            <a:r>
              <a:rPr lang="en-US" sz="2800" dirty="0"/>
              <a:t>73.23.181.62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marL="146050" indent="0" algn="ctr">
              <a:buNone/>
            </a:pPr>
            <a:r>
              <a:rPr lang="en-US" dirty="0"/>
              <a:t>No time for DNS </a:t>
            </a:r>
            <a:r>
              <a:rPr lang="en-US" dirty="0">
                <a:sym typeface="Wingdings" pitchFamily="2" charset="2"/>
              </a:rPr>
              <a:t></a:t>
            </a:r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marL="146050" indent="0" algn="ctr">
              <a:buNone/>
            </a:pPr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9111531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3CFAD-DEED-77B4-5D21-5959195A4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850" y="1284675"/>
            <a:ext cx="4776000" cy="1300800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200"/>
              <a:t>Thank you!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E49BB48D-9911-92B3-B9B2-A324918E1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Git Push --Force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613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innovative platform that streamlines the ad creation process by leveraging artificial intelligence. Inspired by Eightpoint’s company challenge.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</p:txBody>
      </p:sp>
      <p:sp>
        <p:nvSpPr>
          <p:cNvPr id="146" name="Google Shape;146;p15"/>
          <p:cNvSpPr txBox="1">
            <a:spLocks noGrp="1"/>
          </p:cNvSpPr>
          <p:nvPr>
            <p:ph type="body" idx="1"/>
          </p:nvPr>
        </p:nvSpPr>
        <p:spPr>
          <a:xfrm>
            <a:off x="508975" y="1741925"/>
            <a:ext cx="4684800" cy="22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PostgreSQL database storing user information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FastAPI-based server for generating ads with OpenAI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Flask-based web server for multi page application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Docker Containerization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Ollama local AI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OpenAI ChatGPT 4.0mini</a:t>
            </a:r>
            <a:endParaRPr/>
          </a:p>
        </p:txBody>
      </p:sp>
      <p:pic>
        <p:nvPicPr>
          <p:cNvPr id="147" name="Google Shape;14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1375" y="887225"/>
            <a:ext cx="3025025" cy="3260424"/>
          </a:xfrm>
          <a:prstGeom prst="rect">
            <a:avLst/>
          </a:prstGeom>
          <a:noFill/>
          <a:ln>
            <a:noFill/>
          </a:ln>
          <a:effectLst>
            <a:outerShdw blurRad="1428750" dist="9525" algn="bl" rotWithShape="0">
              <a:schemeClr val="lt1"/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PostgreSQL Database</a:t>
            </a:r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As of now, just one table to store user information</a:t>
            </a:r>
            <a:endParaRPr/>
          </a:p>
        </p:txBody>
      </p:sp>
      <p:graphicFrame>
        <p:nvGraphicFramePr>
          <p:cNvPr id="154" name="Google Shape;154;p16"/>
          <p:cNvGraphicFramePr/>
          <p:nvPr/>
        </p:nvGraphicFramePr>
        <p:xfrm>
          <a:off x="5674300" y="1383150"/>
          <a:ext cx="2891800" cy="2377260"/>
        </p:xfrm>
        <a:graphic>
          <a:graphicData uri="http://schemas.openxmlformats.org/drawingml/2006/table">
            <a:tbl>
              <a:tblPr>
                <a:noFill/>
                <a:tableStyleId>{17940DAA-7656-4692-BAA6-792505E7481C}</a:tableStyleId>
              </a:tblPr>
              <a:tblGrid>
                <a:gridCol w="1445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5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</a:rPr>
                        <a:t>Name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</a:rPr>
                        <a:t>Type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>
                          <a:solidFill>
                            <a:schemeClr val="lt1"/>
                          </a:solidFill>
                        </a:rPr>
                        <a:t>user_id</a:t>
                      </a:r>
                      <a:endParaRPr u="sng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bigserial</a:t>
                      </a:r>
                      <a:endParaRPr sz="1300"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username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varchar(256)</a:t>
                      </a:r>
                      <a:endParaRPr sz="1300"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pw_hash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bytea</a:t>
                      </a:r>
                      <a:endParaRPr sz="1300"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salt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bytea</a:t>
                      </a:r>
                      <a:endParaRPr sz="1300"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api_key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text</a:t>
                      </a:r>
                      <a:endParaRPr sz="1300"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>
            <a:spLocks noGrp="1"/>
          </p:cNvSpPr>
          <p:nvPr>
            <p:ph type="title"/>
          </p:nvPr>
        </p:nvSpPr>
        <p:spPr>
          <a:xfrm>
            <a:off x="1297500" y="6496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FastAPI</a:t>
            </a:r>
            <a:endParaRPr b="1"/>
          </a:p>
        </p:txBody>
      </p:sp>
      <p:sp>
        <p:nvSpPr>
          <p:cNvPr id="160" name="Google Shape;160;p17"/>
          <p:cNvSpPr txBox="1">
            <a:spLocks noGrp="1"/>
          </p:cNvSpPr>
          <p:nvPr>
            <p:ph type="body" idx="1"/>
          </p:nvPr>
        </p:nvSpPr>
        <p:spPr>
          <a:xfrm>
            <a:off x="802775" y="1438700"/>
            <a:ext cx="6595500" cy="31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Framework for quick API creation.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Our Endpoints: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POST /new_job -&gt; Creates a new job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GET /job/{job_id} -&gt; Polling for job status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                                                          results when completed results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61" name="Google Shape;16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7900" y="1055602"/>
            <a:ext cx="3297200" cy="2814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Flask server</a:t>
            </a:r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Multipage application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Routes: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Roboto Mono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GET /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Roboto Mono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POST /login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Roboto Mono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POST /register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Roboto Mono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GET /logout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Roboto Mono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POST /regenerate_api_key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Roboto Mono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GET /dashboard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Roboto Mono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GET, POST /new_job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Roboto Mono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GET /check_status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Roboto Mono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GET /market_data_viewer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Roboto Mono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GET /marketing_data.csv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8" name="Google Shape;168;p18"/>
          <p:cNvSpPr txBox="1">
            <a:spLocks noGrp="1"/>
          </p:cNvSpPr>
          <p:nvPr>
            <p:ph type="subTitle" idx="1"/>
          </p:nvPr>
        </p:nvSpPr>
        <p:spPr>
          <a:xfrm>
            <a:off x="1297500" y="2292400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Written in Python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Serves web pages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Communicates with FastAPI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Manages security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C1FEA-1486-D5C8-FC75-558C1F6E1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Analytics and Campaign Metrics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049B50-A96C-248E-A671-78A5FAC64453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333800" y="1020405"/>
            <a:ext cx="3676800" cy="739239"/>
          </a:xfrm>
        </p:spPr>
        <p:txBody>
          <a:bodyPr/>
          <a:lstStyle/>
          <a:p>
            <a:r>
              <a:rPr lang="en-US" dirty="0"/>
              <a:t>Responsive and Interactive Data Visualization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D44F0D-C748-4F73-AC83-53AC46140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4658" y="1921785"/>
            <a:ext cx="4055806" cy="220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680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>
            <a:spLocks noGrp="1"/>
          </p:cNvSpPr>
          <p:nvPr>
            <p:ph type="body" idx="2"/>
          </p:nvPr>
        </p:nvSpPr>
        <p:spPr>
          <a:xfrm>
            <a:off x="4648200" y="455625"/>
            <a:ext cx="3676800" cy="3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</a:pPr>
            <a:r>
              <a:rPr lang="en" sz="1500"/>
              <a:t>Pick 3 “moods” for campaign cohesiveness</a:t>
            </a:r>
            <a:endParaRPr sz="1500"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45720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</a:pPr>
            <a:r>
              <a:rPr lang="en" sz="1500"/>
              <a:t>For each campaign</a:t>
            </a:r>
            <a:endParaRPr sz="1500"/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" sz="1400"/>
              <a:t>Generate a campaign </a:t>
            </a:r>
            <a:endParaRPr sz="1400"/>
          </a:p>
          <a:p>
            <a:pPr marL="137160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</a:pPr>
            <a:r>
              <a:rPr lang="en" sz="1200"/>
              <a:t>Title</a:t>
            </a:r>
            <a:endParaRPr sz="1200"/>
          </a:p>
          <a:p>
            <a:pPr marL="137160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</a:pPr>
            <a:r>
              <a:rPr lang="en" sz="1200"/>
              <a:t>Description</a:t>
            </a:r>
            <a:endParaRPr sz="1200"/>
          </a:p>
          <a:p>
            <a:pPr marL="137160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</a:pPr>
            <a:r>
              <a:rPr lang="en" sz="1200"/>
              <a:t>Key Message</a:t>
            </a:r>
            <a:endParaRPr sz="1200"/>
          </a:p>
          <a:p>
            <a:pPr marL="1371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" sz="1400"/>
              <a:t>Generate ad copy</a:t>
            </a:r>
            <a:endParaRPr sz="1400"/>
          </a:p>
          <a:p>
            <a:pPr marL="137160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</a:pPr>
            <a:r>
              <a:rPr lang="en" sz="1200"/>
              <a:t>Highlight</a:t>
            </a:r>
            <a:endParaRPr sz="1200"/>
          </a:p>
          <a:p>
            <a:pPr marL="137160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</a:pPr>
            <a:r>
              <a:rPr lang="en" sz="1200"/>
              <a:t>Body text</a:t>
            </a:r>
            <a:endParaRPr sz="1200"/>
          </a:p>
          <a:p>
            <a:pPr marL="137160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</a:pPr>
            <a:r>
              <a:rPr lang="en" sz="1200"/>
              <a:t>Call-to-Action</a:t>
            </a:r>
            <a:endParaRPr sz="1200"/>
          </a:p>
          <a:p>
            <a:pPr marL="1371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" sz="1400"/>
              <a:t>Generate ad image</a:t>
            </a:r>
            <a:endParaRPr sz="1400"/>
          </a:p>
          <a:p>
            <a:pPr marL="137160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</a:pPr>
            <a:r>
              <a:rPr lang="en" sz="1200"/>
              <a:t>Using campaign title/description/message</a:t>
            </a:r>
            <a:endParaRPr sz="1200"/>
          </a:p>
          <a:p>
            <a:pPr marL="137160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</a:pPr>
            <a:r>
              <a:rPr lang="en" sz="1200"/>
              <a:t>Color scheme from mood</a:t>
            </a:r>
            <a:endParaRPr sz="1200"/>
          </a:p>
          <a:p>
            <a:pPr marL="1371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" sz="1400"/>
              <a:t>Combine elements in a template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3C291A-5B28-F733-3501-CD37D0D8D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095" y="1511405"/>
            <a:ext cx="3894219" cy="199410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>
          <a:extLst>
            <a:ext uri="{FF2B5EF4-FFF2-40B4-BE49-F238E27FC236}">
              <a16:creationId xmlns:a16="http://schemas.microsoft.com/office/drawing/2014/main" id="{28993A05-2F6D-1B38-026C-40333054C7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>
            <a:extLst>
              <a:ext uri="{FF2B5EF4-FFF2-40B4-BE49-F238E27FC236}">
                <a16:creationId xmlns:a16="http://schemas.microsoft.com/office/drawing/2014/main" id="{3F596FCE-D09D-F0A4-05A6-9F09B1C388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Example Inputs</a:t>
            </a:r>
            <a:endParaRPr b="1"/>
          </a:p>
        </p:txBody>
      </p:sp>
      <p:sp>
        <p:nvSpPr>
          <p:cNvPr id="180" name="Google Shape;180;p20">
            <a:extLst>
              <a:ext uri="{FF2B5EF4-FFF2-40B4-BE49-F238E27FC236}">
                <a16:creationId xmlns:a16="http://schemas.microsoft.com/office/drawing/2014/main" id="{926FE9D8-F333-086A-4531-F5E06B2AA2F0}"/>
              </a:ext>
            </a:extLst>
          </p:cNvPr>
          <p:cNvSpPr txBox="1"/>
          <p:nvPr/>
        </p:nvSpPr>
        <p:spPr>
          <a:xfrm>
            <a:off x="1297499" y="1063400"/>
            <a:ext cx="6667605" cy="249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ato"/>
              <a:buChar char="●"/>
            </a:pPr>
            <a:r>
              <a:rPr lang="en" sz="25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Product: Arthroscopy</a:t>
            </a:r>
            <a:endParaRPr sz="250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ato"/>
              <a:buChar char="●"/>
            </a:pPr>
            <a:r>
              <a:rPr lang="en" sz="25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Audience: People over the age of 60</a:t>
            </a: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ato"/>
              <a:buChar char="●"/>
            </a:pPr>
            <a:endParaRPr sz="250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ato"/>
              <a:buChar char="●"/>
            </a:pPr>
            <a:r>
              <a:rPr lang="en" sz="25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Goal: Awareness of improvement of QOL</a:t>
            </a:r>
            <a:endParaRPr sz="250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013200259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895</TotalTime>
  <Words>531</Words>
  <Application>Microsoft Macintosh PowerPoint</Application>
  <PresentationFormat>On-screen Show (16:9)</PresentationFormat>
  <Paragraphs>114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Roboto Mono</vt:lpstr>
      <vt:lpstr>Arial</vt:lpstr>
      <vt:lpstr>Montserrat</vt:lpstr>
      <vt:lpstr>Lato</vt:lpstr>
      <vt:lpstr>Wingdings</vt:lpstr>
      <vt:lpstr>Focus</vt:lpstr>
      <vt:lpstr>AD Some AI Git push –force</vt:lpstr>
      <vt:lpstr>An innovative platform that streamlines the ad creation process by leveraging artificial intelligence. Inspired by Eightpoint’s company challenge.</vt:lpstr>
      <vt:lpstr>Architecture</vt:lpstr>
      <vt:lpstr>PostgreSQL Database</vt:lpstr>
      <vt:lpstr>FastAPI</vt:lpstr>
      <vt:lpstr>Flask server</vt:lpstr>
      <vt:lpstr>Data Analytics and Campaign Metrics</vt:lpstr>
      <vt:lpstr>PowerPoint Presentation</vt:lpstr>
      <vt:lpstr>Example Inputs</vt:lpstr>
      <vt:lpstr>Example Outputs</vt:lpstr>
      <vt:lpstr>Example Output 2</vt:lpstr>
      <vt:lpstr>Example Inputs</vt:lpstr>
      <vt:lpstr>Example Outputs</vt:lpstr>
      <vt:lpstr>Example Output 2</vt:lpstr>
      <vt:lpstr>Example Output 3</vt:lpstr>
      <vt:lpstr>Live Demo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William Ward</cp:lastModifiedBy>
  <cp:revision>2</cp:revision>
  <dcterms:modified xsi:type="dcterms:W3CDTF">2025-02-24T14:30:34Z</dcterms:modified>
</cp:coreProperties>
</file>